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Lst>
  <p:sldSz cy="5143500" cx="9144000"/>
  <p:notesSz cx="6858000" cy="9144000"/>
  <p:embeddedFontLst>
    <p:embeddedFont>
      <p:font typeface="Montserrat"/>
      <p:regular r:id="rId12"/>
      <p:bold r:id="rId13"/>
      <p:italic r:id="rId14"/>
      <p:boldItalic r:id="rId15"/>
    </p:embeddedFont>
    <p:embeddedFont>
      <p:font typeface="Montserrat Medium"/>
      <p:regular r:id="rId16"/>
      <p:bold r:id="rId17"/>
      <p:italic r:id="rId18"/>
      <p:boldItalic r:id="rId19"/>
    </p:embeddedFont>
    <p:embeddedFont>
      <p:font typeface="Montserrat ExtraLight"/>
      <p:regular r:id="rId20"/>
      <p:bold r:id="rId21"/>
      <p:italic r:id="rId22"/>
      <p:boldItalic r:id="rId23"/>
    </p:embeddedFont>
    <p:embeddedFont>
      <p:font typeface="Montserrat ExtraBold"/>
      <p:bold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ExtraLight-regular.fntdata"/><Relationship Id="rId22" Type="http://schemas.openxmlformats.org/officeDocument/2006/relationships/font" Target="fonts/MontserratExtraLight-italic.fntdata"/><Relationship Id="rId21" Type="http://schemas.openxmlformats.org/officeDocument/2006/relationships/font" Target="fonts/MontserratExtraLight-bold.fntdata"/><Relationship Id="rId24" Type="http://schemas.openxmlformats.org/officeDocument/2006/relationships/font" Target="fonts/MontserratExtraBold-bold.fntdata"/><Relationship Id="rId23" Type="http://schemas.openxmlformats.org/officeDocument/2006/relationships/font" Target="fonts/MontserratExtraLigh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MontserratExtraBold-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Montserrat-bold.fntdata"/><Relationship Id="rId12" Type="http://schemas.openxmlformats.org/officeDocument/2006/relationships/font" Target="fonts/Montserrat-regular.fntdata"/><Relationship Id="rId15" Type="http://schemas.openxmlformats.org/officeDocument/2006/relationships/font" Target="fonts/Montserrat-boldItalic.fntdata"/><Relationship Id="rId14" Type="http://schemas.openxmlformats.org/officeDocument/2006/relationships/font" Target="fonts/Montserrat-italic.fntdata"/><Relationship Id="rId17" Type="http://schemas.openxmlformats.org/officeDocument/2006/relationships/font" Target="fonts/MontserratMedium-bold.fntdata"/><Relationship Id="rId16" Type="http://schemas.openxmlformats.org/officeDocument/2006/relationships/font" Target="fonts/MontserratMedium-regular.fntdata"/><Relationship Id="rId19" Type="http://schemas.openxmlformats.org/officeDocument/2006/relationships/font" Target="fonts/MontserratMedium-boldItalic.fntdata"/><Relationship Id="rId18" Type="http://schemas.openxmlformats.org/officeDocument/2006/relationships/font" Target="fonts/MontserratMedium-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7f9262ee2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f9262ee2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369b14bd5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369b14bd5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7f9262ee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f9262ee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7f9262ee2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f9262ee2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HOMEWORK 3</a:t>
            </a:r>
            <a:endParaRPr/>
          </a:p>
        </p:txBody>
      </p:sp>
      <p:sp>
        <p:nvSpPr>
          <p:cNvPr id="159" name="Google Shape;159;p36"/>
          <p:cNvSpPr txBox="1"/>
          <p:nvPr>
            <p:ph idx="1" type="subTitle"/>
          </p:nvPr>
        </p:nvSpPr>
        <p:spPr>
          <a:xfrm>
            <a:off x="2044200" y="3995175"/>
            <a:ext cx="5055600" cy="52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MLP SU DATASET CIFAR-10 RUMOROSO</a:t>
            </a:r>
            <a:endParaRPr/>
          </a:p>
        </p:txBody>
      </p:sp>
      <p:sp>
        <p:nvSpPr>
          <p:cNvPr id="160" name="Google Shape;160;p36"/>
          <p:cNvSpPr txBox="1"/>
          <p:nvPr>
            <p:ph type="ctrTitle"/>
          </p:nvPr>
        </p:nvSpPr>
        <p:spPr>
          <a:xfrm>
            <a:off x="2985150" y="2594800"/>
            <a:ext cx="3260700" cy="10803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Andrea Pietro Russo</a:t>
            </a:r>
            <a:endParaRPr b="0" sz="2200">
              <a:latin typeface="Montserrat ExtraLight"/>
              <a:ea typeface="Montserrat ExtraLight"/>
              <a:cs typeface="Montserrat ExtraLight"/>
              <a:sym typeface="Montserrat ExtraLight"/>
            </a:endParaRPr>
          </a:p>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Matricola 1000062623</a:t>
            </a:r>
            <a:endParaRPr b="0" sz="2200">
              <a:latin typeface="Montserrat ExtraLight"/>
              <a:ea typeface="Montserrat ExtraLight"/>
              <a:cs typeface="Montserrat ExtraLight"/>
              <a:sym typeface="Montserrat ExtraLight"/>
            </a:endParaRPr>
          </a:p>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Ing. Informatica</a:t>
            </a:r>
            <a:endParaRPr b="0" sz="220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grpSp>
        <p:nvGrpSpPr>
          <p:cNvPr id="162" name="Google Shape;162;p36"/>
          <p:cNvGrpSpPr/>
          <p:nvPr/>
        </p:nvGrpSpPr>
        <p:grpSpPr>
          <a:xfrm>
            <a:off x="3373859" y="114364"/>
            <a:ext cx="2396292" cy="1311336"/>
            <a:chOff x="834100" y="3642869"/>
            <a:chExt cx="1259483" cy="628426"/>
          </a:xfrm>
        </p:grpSpPr>
        <p:sp>
          <p:nvSpPr>
            <p:cNvPr id="163" name="Google Shape;163;p36"/>
            <p:cNvSpPr/>
            <p:nvPr/>
          </p:nvSpPr>
          <p:spPr>
            <a:xfrm>
              <a:off x="1557115" y="4061516"/>
              <a:ext cx="127079" cy="163426"/>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6"/>
            <p:cNvSpPr/>
            <p:nvPr/>
          </p:nvSpPr>
          <p:spPr>
            <a:xfrm>
              <a:off x="1847875" y="4224937"/>
              <a:ext cx="161119" cy="4"/>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6"/>
            <p:cNvSpPr/>
            <p:nvPr/>
          </p:nvSpPr>
          <p:spPr>
            <a:xfrm>
              <a:off x="1684189" y="4176763"/>
              <a:ext cx="163690" cy="94532"/>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6"/>
            <p:cNvSpPr/>
            <p:nvPr/>
          </p:nvSpPr>
          <p:spPr>
            <a:xfrm>
              <a:off x="1246916" y="3961205"/>
              <a:ext cx="77612" cy="4"/>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6"/>
            <p:cNvSpPr/>
            <p:nvPr/>
          </p:nvSpPr>
          <p:spPr>
            <a:xfrm>
              <a:off x="854078" y="3861292"/>
              <a:ext cx="154429" cy="4"/>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6"/>
            <p:cNvSpPr/>
            <p:nvPr/>
          </p:nvSpPr>
          <p:spPr>
            <a:xfrm>
              <a:off x="1164630" y="3861309"/>
              <a:ext cx="79574" cy="199792"/>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6"/>
            <p:cNvSpPr/>
            <p:nvPr/>
          </p:nvSpPr>
          <p:spPr>
            <a:xfrm>
              <a:off x="854078" y="4061097"/>
              <a:ext cx="146866" cy="4"/>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6"/>
            <p:cNvSpPr/>
            <p:nvPr/>
          </p:nvSpPr>
          <p:spPr>
            <a:xfrm>
              <a:off x="1000939" y="4005884"/>
              <a:ext cx="163695" cy="94514"/>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6"/>
            <p:cNvSpPr/>
            <p:nvPr/>
          </p:nvSpPr>
          <p:spPr>
            <a:xfrm>
              <a:off x="1008502" y="3822418"/>
              <a:ext cx="163690" cy="94528"/>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6"/>
            <p:cNvSpPr/>
            <p:nvPr/>
          </p:nvSpPr>
          <p:spPr>
            <a:xfrm>
              <a:off x="1603156" y="3961205"/>
              <a:ext cx="77612" cy="4"/>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6"/>
            <p:cNvSpPr/>
            <p:nvPr/>
          </p:nvSpPr>
          <p:spPr>
            <a:xfrm>
              <a:off x="1926576" y="3861292"/>
              <a:ext cx="144308" cy="4"/>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6"/>
            <p:cNvSpPr/>
            <p:nvPr/>
          </p:nvSpPr>
          <p:spPr>
            <a:xfrm>
              <a:off x="1680763" y="3861309"/>
              <a:ext cx="82127" cy="199792"/>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6"/>
            <p:cNvSpPr/>
            <p:nvPr/>
          </p:nvSpPr>
          <p:spPr>
            <a:xfrm>
              <a:off x="1926576" y="4061097"/>
              <a:ext cx="144308" cy="4"/>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6"/>
            <p:cNvSpPr/>
            <p:nvPr/>
          </p:nvSpPr>
          <p:spPr>
            <a:xfrm>
              <a:off x="1762436" y="3822418"/>
              <a:ext cx="163677" cy="94528"/>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6"/>
            <p:cNvSpPr/>
            <p:nvPr/>
          </p:nvSpPr>
          <p:spPr>
            <a:xfrm>
              <a:off x="1762886" y="4005884"/>
              <a:ext cx="163695" cy="94514"/>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6"/>
            <p:cNvSpPr/>
            <p:nvPr/>
          </p:nvSpPr>
          <p:spPr>
            <a:xfrm>
              <a:off x="1325004" y="3820086"/>
              <a:ext cx="278558" cy="278382"/>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6"/>
            <p:cNvSpPr/>
            <p:nvPr/>
          </p:nvSpPr>
          <p:spPr>
            <a:xfrm>
              <a:off x="1235816" y="3689223"/>
              <a:ext cx="134752" cy="171223"/>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6"/>
            <p:cNvSpPr/>
            <p:nvPr/>
          </p:nvSpPr>
          <p:spPr>
            <a:xfrm>
              <a:off x="910512" y="3689223"/>
              <a:ext cx="161618" cy="4"/>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6"/>
            <p:cNvSpPr/>
            <p:nvPr/>
          </p:nvSpPr>
          <p:spPr>
            <a:xfrm>
              <a:off x="1072126" y="3642869"/>
              <a:ext cx="163695" cy="94532"/>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6"/>
            <p:cNvSpPr/>
            <p:nvPr/>
          </p:nvSpPr>
          <p:spPr>
            <a:xfrm>
              <a:off x="1235913" y="4073301"/>
              <a:ext cx="134655" cy="15164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6"/>
            <p:cNvSpPr/>
            <p:nvPr/>
          </p:nvSpPr>
          <p:spPr>
            <a:xfrm>
              <a:off x="910512" y="4224937"/>
              <a:ext cx="161618" cy="4"/>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6"/>
            <p:cNvSpPr/>
            <p:nvPr/>
          </p:nvSpPr>
          <p:spPr>
            <a:xfrm>
              <a:off x="1072126" y="4176763"/>
              <a:ext cx="163695" cy="94532"/>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6"/>
            <p:cNvSpPr/>
            <p:nvPr/>
          </p:nvSpPr>
          <p:spPr>
            <a:xfrm>
              <a:off x="1562328" y="3689223"/>
              <a:ext cx="128816" cy="171223"/>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6"/>
            <p:cNvSpPr/>
            <p:nvPr/>
          </p:nvSpPr>
          <p:spPr>
            <a:xfrm>
              <a:off x="1854826" y="3689223"/>
              <a:ext cx="154169" cy="4"/>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6"/>
            <p:cNvSpPr/>
            <p:nvPr/>
          </p:nvSpPr>
          <p:spPr>
            <a:xfrm>
              <a:off x="1691140" y="3642869"/>
              <a:ext cx="163690" cy="94532"/>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36"/>
            <p:cNvGrpSpPr/>
            <p:nvPr/>
          </p:nvGrpSpPr>
          <p:grpSpPr>
            <a:xfrm>
              <a:off x="1360364" y="3847835"/>
              <a:ext cx="208119" cy="224359"/>
              <a:chOff x="1360769" y="3847100"/>
              <a:chExt cx="208119" cy="224359"/>
            </a:xfrm>
          </p:grpSpPr>
          <p:sp>
            <p:nvSpPr>
              <p:cNvPr id="189" name="Google Shape;189;p36"/>
              <p:cNvSpPr/>
              <p:nvPr/>
            </p:nvSpPr>
            <p:spPr>
              <a:xfrm>
                <a:off x="1360769" y="3847113"/>
                <a:ext cx="99163" cy="224346"/>
              </a:xfrm>
              <a:custGeom>
                <a:rect b="b" l="l" r="r" t="t"/>
                <a:pathLst>
                  <a:path extrusionOk="0" fill="none" h="50901" w="22486">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cap="flat" cmpd="sng" w="9525">
                <a:solidFill>
                  <a:srgbClr val="E4E9E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6"/>
              <p:cNvSpPr/>
              <p:nvPr/>
            </p:nvSpPr>
            <p:spPr>
              <a:xfrm>
                <a:off x="1418941" y="3907967"/>
                <a:ext cx="40718" cy="51312"/>
              </a:xfrm>
              <a:custGeom>
                <a:rect b="b" l="l" r="r" t="t"/>
                <a:pathLst>
                  <a:path extrusionOk="0" fill="none" h="11642" w="9233">
                    <a:moveTo>
                      <a:pt x="9233" y="1"/>
                    </a:moveTo>
                    <a:cubicBezTo>
                      <a:pt x="9233" y="1"/>
                      <a:pt x="0" y="570"/>
                      <a:pt x="2586" y="1164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6"/>
              <p:cNvSpPr/>
              <p:nvPr/>
            </p:nvSpPr>
            <p:spPr>
              <a:xfrm>
                <a:off x="1432983" y="3877824"/>
                <a:ext cx="26566" cy="25035"/>
              </a:xfrm>
              <a:custGeom>
                <a:rect b="b" l="l" r="r" t="t"/>
                <a:pathLst>
                  <a:path extrusionOk="0" fill="none" h="5680" w="6024">
                    <a:moveTo>
                      <a:pt x="1" y="1795"/>
                    </a:moveTo>
                    <a:cubicBezTo>
                      <a:pt x="1" y="1795"/>
                      <a:pt x="6023" y="0"/>
                      <a:pt x="6023" y="568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6"/>
              <p:cNvSpPr/>
              <p:nvPr/>
            </p:nvSpPr>
            <p:spPr>
              <a:xfrm>
                <a:off x="1406421" y="3881663"/>
                <a:ext cx="8727" cy="21196"/>
              </a:xfrm>
              <a:custGeom>
                <a:rect b="b" l="l" r="r" t="t"/>
                <a:pathLst>
                  <a:path extrusionOk="0" fill="none" h="4809" w="1979">
                    <a:moveTo>
                      <a:pt x="1" y="1"/>
                    </a:moveTo>
                    <a:cubicBezTo>
                      <a:pt x="1" y="1"/>
                      <a:pt x="1" y="2730"/>
                      <a:pt x="1978" y="4809"/>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6"/>
              <p:cNvSpPr/>
              <p:nvPr/>
            </p:nvSpPr>
            <p:spPr>
              <a:xfrm>
                <a:off x="1372301" y="3910479"/>
                <a:ext cx="51967" cy="15131"/>
              </a:xfrm>
              <a:custGeom>
                <a:rect b="b" l="l" r="r" t="t"/>
                <a:pathLst>
                  <a:path extrusionOk="0" fill="none" h="3433" w="11784">
                    <a:moveTo>
                      <a:pt x="1" y="2663"/>
                    </a:moveTo>
                    <a:cubicBezTo>
                      <a:pt x="3364" y="0"/>
                      <a:pt x="6622" y="3433"/>
                      <a:pt x="6622" y="3433"/>
                    </a:cubicBezTo>
                    <a:cubicBezTo>
                      <a:pt x="6622" y="3433"/>
                      <a:pt x="7307" y="387"/>
                      <a:pt x="11783" y="1653"/>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6"/>
              <p:cNvSpPr/>
              <p:nvPr/>
            </p:nvSpPr>
            <p:spPr>
              <a:xfrm>
                <a:off x="1383436" y="3963823"/>
                <a:ext cx="27351" cy="50572"/>
              </a:xfrm>
              <a:custGeom>
                <a:rect b="b" l="l" r="r" t="t"/>
                <a:pathLst>
                  <a:path extrusionOk="0" fill="none" h="11474" w="6202">
                    <a:moveTo>
                      <a:pt x="22" y="11474"/>
                    </a:moveTo>
                    <a:cubicBezTo>
                      <a:pt x="22" y="11474"/>
                      <a:pt x="0" y="5735"/>
                      <a:pt x="4440" y="6297"/>
                    </a:cubicBezTo>
                    <a:cubicBezTo>
                      <a:pt x="4440" y="6297"/>
                      <a:pt x="2134" y="3149"/>
                      <a:pt x="6202"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6"/>
              <p:cNvSpPr/>
              <p:nvPr/>
            </p:nvSpPr>
            <p:spPr>
              <a:xfrm>
                <a:off x="1398461" y="4014391"/>
                <a:ext cx="12132" cy="31518"/>
              </a:xfrm>
              <a:custGeom>
                <a:rect b="b" l="l" r="r" t="t"/>
                <a:pathLst>
                  <a:path extrusionOk="0" fill="none" h="7151" w="2751">
                    <a:moveTo>
                      <a:pt x="2751" y="1"/>
                    </a:moveTo>
                    <a:cubicBezTo>
                      <a:pt x="2751" y="1"/>
                      <a:pt x="0" y="2963"/>
                      <a:pt x="1806" y="715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6"/>
              <p:cNvSpPr/>
              <p:nvPr/>
            </p:nvSpPr>
            <p:spPr>
              <a:xfrm>
                <a:off x="1424264" y="4012138"/>
                <a:ext cx="35284" cy="21165"/>
              </a:xfrm>
              <a:custGeom>
                <a:rect b="b" l="l" r="r" t="t"/>
                <a:pathLst>
                  <a:path extrusionOk="0" fill="none" h="4802" w="8001">
                    <a:moveTo>
                      <a:pt x="8000" y="512"/>
                    </a:moveTo>
                    <a:cubicBezTo>
                      <a:pt x="3783" y="1"/>
                      <a:pt x="1978" y="4087"/>
                      <a:pt x="1978" y="4087"/>
                    </a:cubicBezTo>
                    <a:cubicBezTo>
                      <a:pt x="1978" y="4087"/>
                      <a:pt x="858" y="3598"/>
                      <a:pt x="0" y="480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6"/>
              <p:cNvSpPr/>
              <p:nvPr/>
            </p:nvSpPr>
            <p:spPr>
              <a:xfrm>
                <a:off x="1397156" y="3942280"/>
                <a:ext cx="31183" cy="17449"/>
              </a:xfrm>
              <a:custGeom>
                <a:rect b="b" l="l" r="r" t="t"/>
                <a:pathLst>
                  <a:path extrusionOk="0" fill="none" h="3959" w="7071">
                    <a:moveTo>
                      <a:pt x="7070" y="1"/>
                    </a:moveTo>
                    <a:cubicBezTo>
                      <a:pt x="7070" y="1"/>
                      <a:pt x="2802" y="3959"/>
                      <a:pt x="1"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6"/>
              <p:cNvSpPr/>
              <p:nvPr/>
            </p:nvSpPr>
            <p:spPr>
              <a:xfrm>
                <a:off x="1428334" y="3973727"/>
                <a:ext cx="31214" cy="15378"/>
              </a:xfrm>
              <a:custGeom>
                <a:rect b="b" l="l" r="r" t="t"/>
                <a:pathLst>
                  <a:path extrusionOk="0" fill="none" h="3489" w="7078">
                    <a:moveTo>
                      <a:pt x="0" y="1125"/>
                    </a:moveTo>
                    <a:cubicBezTo>
                      <a:pt x="0" y="1125"/>
                      <a:pt x="4411" y="1"/>
                      <a:pt x="7077" y="3488"/>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6"/>
              <p:cNvSpPr/>
              <p:nvPr/>
            </p:nvSpPr>
            <p:spPr>
              <a:xfrm>
                <a:off x="1468924" y="3907967"/>
                <a:ext cx="40704" cy="51312"/>
              </a:xfrm>
              <a:custGeom>
                <a:rect b="b" l="l" r="r" t="t"/>
                <a:pathLst>
                  <a:path extrusionOk="0" fill="none" h="11642" w="9230">
                    <a:moveTo>
                      <a:pt x="0" y="1"/>
                    </a:moveTo>
                    <a:cubicBezTo>
                      <a:pt x="0" y="1"/>
                      <a:pt x="9229" y="570"/>
                      <a:pt x="6647" y="1164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6"/>
              <p:cNvSpPr/>
              <p:nvPr/>
            </p:nvSpPr>
            <p:spPr>
              <a:xfrm>
                <a:off x="1469021" y="3877824"/>
                <a:ext cx="26561" cy="25035"/>
              </a:xfrm>
              <a:custGeom>
                <a:rect b="b" l="l" r="r" t="t"/>
                <a:pathLst>
                  <a:path extrusionOk="0" fill="none" h="5680" w="6023">
                    <a:moveTo>
                      <a:pt x="6023" y="1795"/>
                    </a:moveTo>
                    <a:cubicBezTo>
                      <a:pt x="6023" y="1795"/>
                      <a:pt x="0" y="0"/>
                      <a:pt x="0" y="5680"/>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6"/>
              <p:cNvSpPr/>
              <p:nvPr/>
            </p:nvSpPr>
            <p:spPr>
              <a:xfrm>
                <a:off x="1513434" y="3881663"/>
                <a:ext cx="8710" cy="21196"/>
              </a:xfrm>
              <a:custGeom>
                <a:rect b="b" l="l" r="r" t="t"/>
                <a:pathLst>
                  <a:path extrusionOk="0" fill="none" h="4809" w="1975">
                    <a:moveTo>
                      <a:pt x="1975" y="1"/>
                    </a:moveTo>
                    <a:cubicBezTo>
                      <a:pt x="1975" y="1"/>
                      <a:pt x="1975" y="2730"/>
                      <a:pt x="1" y="4809"/>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6"/>
              <p:cNvSpPr/>
              <p:nvPr/>
            </p:nvSpPr>
            <p:spPr>
              <a:xfrm>
                <a:off x="1517778" y="3963823"/>
                <a:ext cx="27355" cy="50572"/>
              </a:xfrm>
              <a:custGeom>
                <a:rect b="b" l="l" r="r" t="t"/>
                <a:pathLst>
                  <a:path extrusionOk="0" fill="none" h="11474" w="6203">
                    <a:moveTo>
                      <a:pt x="6181" y="11474"/>
                    </a:moveTo>
                    <a:cubicBezTo>
                      <a:pt x="6181" y="11474"/>
                      <a:pt x="6202" y="5735"/>
                      <a:pt x="1767" y="6297"/>
                    </a:cubicBezTo>
                    <a:cubicBezTo>
                      <a:pt x="1767" y="6297"/>
                      <a:pt x="4068" y="3149"/>
                      <a:pt x="1"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6"/>
              <p:cNvSpPr/>
              <p:nvPr/>
            </p:nvSpPr>
            <p:spPr>
              <a:xfrm>
                <a:off x="1517990" y="4014391"/>
                <a:ext cx="12119" cy="31518"/>
              </a:xfrm>
              <a:custGeom>
                <a:rect b="b" l="l" r="r" t="t"/>
                <a:pathLst>
                  <a:path extrusionOk="0" fill="none" h="7151" w="2748">
                    <a:moveTo>
                      <a:pt x="0" y="1"/>
                    </a:moveTo>
                    <a:cubicBezTo>
                      <a:pt x="0" y="1"/>
                      <a:pt x="2747" y="2963"/>
                      <a:pt x="942" y="715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6"/>
              <p:cNvSpPr/>
              <p:nvPr/>
            </p:nvSpPr>
            <p:spPr>
              <a:xfrm>
                <a:off x="1469021" y="4012138"/>
                <a:ext cx="35298" cy="21165"/>
              </a:xfrm>
              <a:custGeom>
                <a:rect b="b" l="l" r="r" t="t"/>
                <a:pathLst>
                  <a:path extrusionOk="0" fill="none" h="4802" w="8004">
                    <a:moveTo>
                      <a:pt x="0" y="512"/>
                    </a:moveTo>
                    <a:cubicBezTo>
                      <a:pt x="4217" y="1"/>
                      <a:pt x="6023" y="4087"/>
                      <a:pt x="6023" y="4087"/>
                    </a:cubicBezTo>
                    <a:cubicBezTo>
                      <a:pt x="6023" y="4087"/>
                      <a:pt x="7143" y="3598"/>
                      <a:pt x="8004" y="4802"/>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6"/>
              <p:cNvSpPr/>
              <p:nvPr/>
            </p:nvSpPr>
            <p:spPr>
              <a:xfrm>
                <a:off x="1500244" y="3942280"/>
                <a:ext cx="31183" cy="17449"/>
              </a:xfrm>
              <a:custGeom>
                <a:rect b="b" l="l" r="r" t="t"/>
                <a:pathLst>
                  <a:path extrusionOk="0" fill="none" h="3959" w="7071">
                    <a:moveTo>
                      <a:pt x="1" y="1"/>
                    </a:moveTo>
                    <a:cubicBezTo>
                      <a:pt x="1" y="1"/>
                      <a:pt x="4265" y="3959"/>
                      <a:pt x="7070"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6"/>
              <p:cNvSpPr/>
              <p:nvPr/>
            </p:nvSpPr>
            <p:spPr>
              <a:xfrm>
                <a:off x="1469021" y="3973727"/>
                <a:ext cx="31227" cy="15378"/>
              </a:xfrm>
              <a:custGeom>
                <a:rect b="b" l="l" r="r" t="t"/>
                <a:pathLst>
                  <a:path extrusionOk="0" fill="none" h="3489" w="7081">
                    <a:moveTo>
                      <a:pt x="7081" y="1125"/>
                    </a:moveTo>
                    <a:cubicBezTo>
                      <a:pt x="7081" y="1125"/>
                      <a:pt x="2670" y="1"/>
                      <a:pt x="0" y="3488"/>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6"/>
              <p:cNvSpPr/>
              <p:nvPr/>
            </p:nvSpPr>
            <p:spPr>
              <a:xfrm>
                <a:off x="1504314" y="3910479"/>
                <a:ext cx="51950" cy="15131"/>
              </a:xfrm>
              <a:custGeom>
                <a:rect b="b" l="l" r="r" t="t"/>
                <a:pathLst>
                  <a:path extrusionOk="0" fill="none" h="3433" w="11780">
                    <a:moveTo>
                      <a:pt x="11780" y="2663"/>
                    </a:moveTo>
                    <a:cubicBezTo>
                      <a:pt x="8420" y="0"/>
                      <a:pt x="5162" y="3433"/>
                      <a:pt x="5162" y="3433"/>
                    </a:cubicBezTo>
                    <a:cubicBezTo>
                      <a:pt x="5162" y="3433"/>
                      <a:pt x="4473" y="387"/>
                      <a:pt x="1" y="1653"/>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6"/>
              <p:cNvSpPr/>
              <p:nvPr/>
            </p:nvSpPr>
            <p:spPr>
              <a:xfrm>
                <a:off x="1469738" y="3847100"/>
                <a:ext cx="99150" cy="224346"/>
              </a:xfrm>
              <a:custGeom>
                <a:rect b="b" l="l" r="r" t="t"/>
                <a:pathLst>
                  <a:path extrusionOk="0" fill="none" h="50901" w="22483">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36"/>
            <p:cNvSpPr/>
            <p:nvPr/>
          </p:nvSpPr>
          <p:spPr>
            <a:xfrm>
              <a:off x="2008060" y="4212384"/>
              <a:ext cx="24537" cy="23585"/>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6"/>
            <p:cNvSpPr/>
            <p:nvPr/>
          </p:nvSpPr>
          <p:spPr>
            <a:xfrm>
              <a:off x="1545645" y="4049730"/>
              <a:ext cx="24520" cy="23576"/>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6"/>
            <p:cNvSpPr/>
            <p:nvPr/>
          </p:nvSpPr>
          <p:spPr>
            <a:xfrm>
              <a:off x="1231521" y="3947489"/>
              <a:ext cx="24524" cy="23576"/>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6"/>
            <p:cNvSpPr/>
            <p:nvPr/>
          </p:nvSpPr>
          <p:spPr>
            <a:xfrm>
              <a:off x="834100" y="4046742"/>
              <a:ext cx="24520" cy="23580"/>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6"/>
            <p:cNvSpPr/>
            <p:nvPr/>
          </p:nvSpPr>
          <p:spPr>
            <a:xfrm>
              <a:off x="834100" y="3849652"/>
              <a:ext cx="24520" cy="23580"/>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6"/>
            <p:cNvSpPr/>
            <p:nvPr/>
          </p:nvSpPr>
          <p:spPr>
            <a:xfrm>
              <a:off x="1668053" y="3947489"/>
              <a:ext cx="24520" cy="23576"/>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6"/>
            <p:cNvSpPr/>
            <p:nvPr/>
          </p:nvSpPr>
          <p:spPr>
            <a:xfrm>
              <a:off x="889649" y="3678195"/>
              <a:ext cx="23589" cy="23576"/>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6"/>
            <p:cNvSpPr/>
            <p:nvPr/>
          </p:nvSpPr>
          <p:spPr>
            <a:xfrm>
              <a:off x="1357708" y="3848642"/>
              <a:ext cx="24542" cy="23585"/>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6"/>
            <p:cNvSpPr/>
            <p:nvPr/>
          </p:nvSpPr>
          <p:spPr>
            <a:xfrm>
              <a:off x="1357708" y="4049730"/>
              <a:ext cx="24542" cy="23585"/>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6"/>
            <p:cNvSpPr/>
            <p:nvPr/>
          </p:nvSpPr>
          <p:spPr>
            <a:xfrm>
              <a:off x="889649" y="4212384"/>
              <a:ext cx="24520" cy="23585"/>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6"/>
            <p:cNvSpPr/>
            <p:nvPr/>
          </p:nvSpPr>
          <p:spPr>
            <a:xfrm>
              <a:off x="2008060" y="3678195"/>
              <a:ext cx="24537" cy="23576"/>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6"/>
            <p:cNvSpPr/>
            <p:nvPr/>
          </p:nvSpPr>
          <p:spPr>
            <a:xfrm>
              <a:off x="1548251" y="3848642"/>
              <a:ext cx="24520" cy="23580"/>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6"/>
            <p:cNvSpPr/>
            <p:nvPr/>
          </p:nvSpPr>
          <p:spPr>
            <a:xfrm>
              <a:off x="2069063" y="3847033"/>
              <a:ext cx="24520" cy="23585"/>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6"/>
            <p:cNvSpPr/>
            <p:nvPr/>
          </p:nvSpPr>
          <p:spPr>
            <a:xfrm>
              <a:off x="2069063" y="4046870"/>
              <a:ext cx="24520" cy="23576"/>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Obiettivo</a:t>
            </a:r>
            <a:endParaRPr/>
          </a:p>
        </p:txBody>
      </p:sp>
      <p:sp>
        <p:nvSpPr>
          <p:cNvPr id="228" name="Google Shape;228;p37"/>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requisiti di questo progetto sono</a:t>
            </a:r>
            <a:r>
              <a:rPr lang="en"/>
              <a:t>: </a:t>
            </a:r>
            <a:endParaRPr/>
          </a:p>
          <a:p>
            <a:pPr indent="0" lvl="0" marL="0" rtl="0" algn="l">
              <a:spcBef>
                <a:spcPts val="0"/>
              </a:spcBef>
              <a:spcAft>
                <a:spcPts val="0"/>
              </a:spcAft>
              <a:buNone/>
            </a:pPr>
            <a:r>
              <a:t/>
            </a:r>
            <a:endParaRPr/>
          </a:p>
          <a:p>
            <a:pPr indent="-301625" lvl="0" marL="457200" rtl="0" algn="l">
              <a:spcBef>
                <a:spcPts val="0"/>
              </a:spcBef>
              <a:spcAft>
                <a:spcPts val="0"/>
              </a:spcAft>
              <a:buClr>
                <a:schemeClr val="accent1"/>
              </a:buClr>
              <a:buSzPts val="1150"/>
              <a:buFont typeface="Montserrat ExtraBold"/>
              <a:buAutoNum type="arabicPeriod"/>
            </a:pPr>
            <a:r>
              <a:rPr lang="en"/>
              <a:t>Caricamento corretto del dataset.</a:t>
            </a:r>
            <a:endParaRPr/>
          </a:p>
          <a:p>
            <a:pPr indent="-301625" lvl="0" marL="457200" rtl="0" algn="l">
              <a:spcBef>
                <a:spcPts val="0"/>
              </a:spcBef>
              <a:spcAft>
                <a:spcPts val="0"/>
              </a:spcAft>
              <a:buClr>
                <a:schemeClr val="accent1"/>
              </a:buClr>
              <a:buSzPts val="1150"/>
              <a:buFont typeface="Montserrat ExtraBold"/>
              <a:buAutoNum type="arabicPeriod"/>
            </a:pPr>
            <a:r>
              <a:rPr lang="en"/>
              <a:t>Utilizzare </a:t>
            </a:r>
            <a:r>
              <a:rPr b="1" lang="en"/>
              <a:t>MLP</a:t>
            </a:r>
            <a:r>
              <a:rPr lang="en"/>
              <a:t>.</a:t>
            </a:r>
            <a:endParaRPr/>
          </a:p>
          <a:p>
            <a:pPr indent="-301625" lvl="0" marL="457200" rtl="0" algn="l">
              <a:spcBef>
                <a:spcPts val="0"/>
              </a:spcBef>
              <a:spcAft>
                <a:spcPts val="0"/>
              </a:spcAft>
              <a:buClr>
                <a:schemeClr val="accent1"/>
              </a:buClr>
              <a:buSzPts val="1150"/>
              <a:buFont typeface="Montserrat ExtraBold"/>
              <a:buAutoNum type="arabicPeriod"/>
            </a:pPr>
            <a:r>
              <a:rPr lang="en"/>
              <a:t>Utilizzare tecniche per evitare </a:t>
            </a:r>
            <a:r>
              <a:rPr b="1" lang="en"/>
              <a:t>l’overfitting</a:t>
            </a:r>
            <a:r>
              <a:rPr lang="en"/>
              <a:t>.</a:t>
            </a:r>
            <a:endParaRPr/>
          </a:p>
          <a:p>
            <a:pPr indent="-301625" lvl="0" marL="457200" rtl="0" algn="l">
              <a:spcBef>
                <a:spcPts val="0"/>
              </a:spcBef>
              <a:spcAft>
                <a:spcPts val="0"/>
              </a:spcAft>
              <a:buClr>
                <a:schemeClr val="accent1"/>
              </a:buClr>
              <a:buSzPts val="1150"/>
              <a:buFont typeface="Montserrat ExtraBold"/>
              <a:buAutoNum type="arabicPeriod"/>
            </a:pPr>
            <a:r>
              <a:rPr lang="en"/>
              <a:t>Effettuare una selezione del modello e allenarlo sui parametri migliori.</a:t>
            </a:r>
            <a:endParaRPr/>
          </a:p>
          <a:p>
            <a:pPr indent="-301625" lvl="0" marL="457200" rtl="0" algn="l">
              <a:spcBef>
                <a:spcPts val="0"/>
              </a:spcBef>
              <a:spcAft>
                <a:spcPts val="0"/>
              </a:spcAft>
              <a:buClr>
                <a:schemeClr val="accent1"/>
              </a:buClr>
              <a:buSzPts val="1150"/>
              <a:buFont typeface="Montserrat ExtraBold"/>
              <a:buAutoNum type="arabicPeriod"/>
            </a:pPr>
            <a:r>
              <a:rPr lang="en"/>
              <a:t>Riportare le metriche ottenute, saranno utilizzate:</a:t>
            </a:r>
            <a:endParaRPr/>
          </a:p>
          <a:p>
            <a:pPr indent="-301625" lvl="0" marL="914400" rtl="0" algn="l">
              <a:spcBef>
                <a:spcPts val="0"/>
              </a:spcBef>
              <a:spcAft>
                <a:spcPts val="0"/>
              </a:spcAft>
              <a:buClr>
                <a:schemeClr val="accent2"/>
              </a:buClr>
              <a:buSzPts val="1150"/>
              <a:buChar char="●"/>
            </a:pPr>
            <a:r>
              <a:rPr lang="en"/>
              <a:t>Matrice di Confusione.</a:t>
            </a:r>
            <a:endParaRPr/>
          </a:p>
          <a:p>
            <a:pPr indent="-301625" lvl="0" marL="914400" rtl="0" algn="l">
              <a:spcBef>
                <a:spcPts val="0"/>
              </a:spcBef>
              <a:spcAft>
                <a:spcPts val="0"/>
              </a:spcAft>
              <a:buClr>
                <a:schemeClr val="accent2"/>
              </a:buClr>
              <a:buSzPts val="1150"/>
              <a:buChar char="●"/>
            </a:pPr>
            <a:r>
              <a:rPr lang="en"/>
              <a:t>Stampa delle accuracy finale. </a:t>
            </a:r>
            <a:endParaRPr/>
          </a:p>
          <a:p>
            <a:pPr indent="-301625" lvl="0" marL="914400" rtl="0" algn="l">
              <a:spcBef>
                <a:spcPts val="0"/>
              </a:spcBef>
              <a:spcAft>
                <a:spcPts val="0"/>
              </a:spcAft>
              <a:buClr>
                <a:schemeClr val="accent2"/>
              </a:buClr>
              <a:buSzPts val="1150"/>
              <a:buChar char="●"/>
            </a:pPr>
            <a:r>
              <a:rPr lang="en"/>
              <a:t>Curva di accuratezza di </a:t>
            </a:r>
            <a:r>
              <a:rPr b="1" lang="en"/>
              <a:t>early stopping</a:t>
            </a:r>
            <a:r>
              <a:rPr lang="en"/>
              <a:t>.</a:t>
            </a:r>
            <a:endParaRPr/>
          </a:p>
          <a:p>
            <a:pPr indent="0" lvl="0" marL="0" rtl="0" algn="l">
              <a:spcBef>
                <a:spcPts val="0"/>
              </a:spcBef>
              <a:spcAft>
                <a:spcPts val="1600"/>
              </a:spcAft>
              <a:buNone/>
            </a:pPr>
            <a:r>
              <a:t/>
            </a:r>
            <a:endParaRPr/>
          </a:p>
        </p:txBody>
      </p:sp>
      <p:cxnSp>
        <p:nvCxnSpPr>
          <p:cNvPr id="229" name="Google Shape;229;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30" name="Google Shape;230;p37"/>
          <p:cNvSpPr/>
          <p:nvPr/>
        </p:nvSpPr>
        <p:spPr>
          <a:xfrm>
            <a:off x="2784560" y="526589"/>
            <a:ext cx="357688" cy="357339"/>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5337175" y="1004775"/>
            <a:ext cx="2837400" cy="81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 </a:t>
            </a:r>
            <a:endParaRPr/>
          </a:p>
          <a:p>
            <a:pPr indent="0" lvl="0" marL="0" rtl="0" algn="l">
              <a:spcBef>
                <a:spcPts val="0"/>
              </a:spcBef>
              <a:spcAft>
                <a:spcPts val="0"/>
              </a:spcAft>
              <a:buNone/>
            </a:pPr>
            <a:r>
              <a:rPr lang="en"/>
              <a:t>CIFAR-10</a:t>
            </a:r>
            <a:endParaRPr/>
          </a:p>
        </p:txBody>
      </p:sp>
      <p:sp>
        <p:nvSpPr>
          <p:cNvPr id="236" name="Google Shape;236;p38"/>
          <p:cNvSpPr txBox="1"/>
          <p:nvPr>
            <p:ph idx="1" type="body"/>
          </p:nvPr>
        </p:nvSpPr>
        <p:spPr>
          <a:xfrm>
            <a:off x="5337175" y="1776850"/>
            <a:ext cx="3570900" cy="319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t>Il dataset utilizzato è il noto </a:t>
            </a:r>
            <a:r>
              <a:rPr b="1" lang="en" sz="1300"/>
              <a:t>CIFAR-10</a:t>
            </a:r>
            <a:r>
              <a:rPr lang="en" sz="1300"/>
              <a:t>, composto da </a:t>
            </a:r>
            <a:r>
              <a:rPr b="1" lang="en" sz="1300"/>
              <a:t>60.000</a:t>
            </a:r>
            <a:r>
              <a:rPr lang="en" sz="1300"/>
              <a:t> immagini a colori in formato </a:t>
            </a:r>
            <a:r>
              <a:rPr b="1" lang="en" sz="1300"/>
              <a:t>32x32 pixel</a:t>
            </a:r>
            <a:r>
              <a:rPr lang="en" sz="1300"/>
              <a:t>, suddivise in 10 classi rappresentanti oggetti comuni come automobili, aerei, animali, ecc. In questo caso il dataset è affetto da rumore, che </a:t>
            </a:r>
            <a:r>
              <a:rPr lang="en" sz="1300"/>
              <a:t>puo’</a:t>
            </a:r>
            <a:r>
              <a:rPr lang="en" sz="1300"/>
              <a:t> portare a overfitting. </a:t>
            </a:r>
            <a:br>
              <a:rPr lang="en" sz="1300"/>
            </a:br>
            <a:r>
              <a:rPr lang="en" sz="1300"/>
              <a:t>Per la risoluzione del problema, vedremo che è stato applicato un meccanismo di riduzione del rumore, sfruttando la possibilità di abbassare la </a:t>
            </a:r>
            <a:r>
              <a:rPr b="1" lang="en" sz="1300"/>
              <a:t>saturazione </a:t>
            </a:r>
            <a:r>
              <a:rPr lang="en" sz="1300"/>
              <a:t>in un’immagine, in modo da andare a coprire gran parte del rumore ed evitare l’overfitting sul nostro MLP</a:t>
            </a:r>
            <a:r>
              <a:rPr lang="en" sz="1300"/>
              <a:t>.</a:t>
            </a:r>
            <a:endParaRPr sz="1300"/>
          </a:p>
        </p:txBody>
      </p:sp>
      <p:cxnSp>
        <p:nvCxnSpPr>
          <p:cNvPr id="237" name="Google Shape;237;p38"/>
          <p:cNvCxnSpPr/>
          <p:nvPr/>
        </p:nvCxnSpPr>
        <p:spPr>
          <a:xfrm>
            <a:off x="5225150" y="1540302"/>
            <a:ext cx="0" cy="21897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38" name="Google Shape;238;p38"/>
          <p:cNvPicPr preferRelativeResize="0"/>
          <p:nvPr/>
        </p:nvPicPr>
        <p:blipFill>
          <a:blip r:embed="rId3">
            <a:alphaModFix/>
          </a:blip>
          <a:stretch>
            <a:fillRect/>
          </a:stretch>
        </p:blipFill>
        <p:spPr>
          <a:xfrm>
            <a:off x="192775" y="361638"/>
            <a:ext cx="5032375" cy="442022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Come ho operato?</a:t>
            </a:r>
            <a:endParaRPr>
              <a:solidFill>
                <a:schemeClr val="accent1"/>
              </a:solidFill>
            </a:endParaRPr>
          </a:p>
        </p:txBody>
      </p:sp>
      <p:sp>
        <p:nvSpPr>
          <p:cNvPr id="244" name="Google Shape;244;p39"/>
          <p:cNvSpPr txBox="1"/>
          <p:nvPr>
            <p:ph idx="1" type="body"/>
          </p:nvPr>
        </p:nvSpPr>
        <p:spPr>
          <a:xfrm>
            <a:off x="132675" y="962925"/>
            <a:ext cx="6459300" cy="3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u="sng"/>
              <a:t>Preprocessing</a:t>
            </a:r>
            <a:r>
              <a:rPr lang="en"/>
              <a:t>:</a:t>
            </a:r>
            <a:endParaRPr/>
          </a:p>
          <a:p>
            <a:pPr indent="-317500" lvl="0" marL="457200" rtl="0" algn="l">
              <a:spcBef>
                <a:spcPts val="1600"/>
              </a:spcBef>
              <a:spcAft>
                <a:spcPts val="0"/>
              </a:spcAft>
              <a:buSzPts val="1400"/>
              <a:buChar char="●"/>
            </a:pPr>
            <a:r>
              <a:rPr lang="en"/>
              <a:t>Le immagini (32x32x3) sono appiattite in vettori di dimensione 3072.</a:t>
            </a:r>
            <a:endParaRPr/>
          </a:p>
          <a:p>
            <a:pPr indent="-317500" lvl="0" marL="457200" rtl="0" algn="l">
              <a:spcBef>
                <a:spcPts val="0"/>
              </a:spcBef>
              <a:spcAft>
                <a:spcPts val="0"/>
              </a:spcAft>
              <a:buSzPts val="1400"/>
              <a:buChar char="●"/>
            </a:pPr>
            <a:r>
              <a:rPr lang="en"/>
              <a:t>I dati sono standardizzati tramite </a:t>
            </a:r>
            <a:r>
              <a:rPr b="1" lang="en"/>
              <a:t>StandardScaler</a:t>
            </a:r>
            <a:r>
              <a:rPr lang="en"/>
              <a:t>.</a:t>
            </a:r>
            <a:endParaRPr/>
          </a:p>
          <a:p>
            <a:pPr indent="-317500" lvl="0" marL="457200" rtl="0" algn="l">
              <a:spcBef>
                <a:spcPts val="0"/>
              </a:spcBef>
              <a:spcAft>
                <a:spcPts val="0"/>
              </a:spcAft>
              <a:buSzPts val="1400"/>
              <a:buChar char="●"/>
            </a:pPr>
            <a:r>
              <a:rPr lang="en"/>
              <a:t>Applicata la </a:t>
            </a:r>
            <a:r>
              <a:rPr b="1" lang="en"/>
              <a:t>PCA </a:t>
            </a:r>
            <a:r>
              <a:rPr lang="en"/>
              <a:t>per ridurre la dimensionalità a </a:t>
            </a:r>
            <a:r>
              <a:rPr b="1" lang="en"/>
              <a:t>512 </a:t>
            </a:r>
            <a:r>
              <a:rPr lang="en"/>
              <a:t>componenti mantenendo l’informazione più rilevante.</a:t>
            </a:r>
            <a:endParaRPr/>
          </a:p>
          <a:p>
            <a:pPr indent="0" lvl="0" marL="0" rtl="0" algn="l">
              <a:spcBef>
                <a:spcPts val="1600"/>
              </a:spcBef>
              <a:spcAft>
                <a:spcPts val="0"/>
              </a:spcAft>
              <a:buNone/>
            </a:pPr>
            <a:r>
              <a:rPr i="1" lang="en" u="sng"/>
              <a:t>Neutralizzazione del rumore</a:t>
            </a:r>
            <a:r>
              <a:rPr lang="en"/>
              <a:t>:</a:t>
            </a:r>
            <a:endParaRPr/>
          </a:p>
          <a:p>
            <a:pPr indent="-317500" lvl="0" marL="457200" rtl="0" algn="l">
              <a:spcBef>
                <a:spcPts val="1600"/>
              </a:spcBef>
              <a:spcAft>
                <a:spcPts val="0"/>
              </a:spcAft>
              <a:buSzPts val="1400"/>
              <a:buChar char="●"/>
            </a:pPr>
            <a:r>
              <a:rPr lang="en"/>
              <a:t>Per ridurre il rumore presente nel training set ho applicato una funzione che abbassa la saturazione. Questo viene fatto per nascondere parzialmente (o totalmente in alcuni casi) la presenza del quadrato colorato che genera rumore.</a:t>
            </a:r>
            <a:endParaRPr/>
          </a:p>
        </p:txBody>
      </p:sp>
      <p:cxnSp>
        <p:nvCxnSpPr>
          <p:cNvPr id="245" name="Google Shape;245;p3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grpSp>
        <p:nvGrpSpPr>
          <p:cNvPr id="246" name="Google Shape;246;p39"/>
          <p:cNvGrpSpPr/>
          <p:nvPr/>
        </p:nvGrpSpPr>
        <p:grpSpPr>
          <a:xfrm>
            <a:off x="4034521" y="532033"/>
            <a:ext cx="278739" cy="339073"/>
            <a:chOff x="1768821" y="3361108"/>
            <a:chExt cx="278739" cy="339073"/>
          </a:xfrm>
        </p:grpSpPr>
        <p:sp>
          <p:nvSpPr>
            <p:cNvPr id="247" name="Google Shape;247;p39"/>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9"/>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9"/>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9"/>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9"/>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9"/>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9"/>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9"/>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9"/>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9"/>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9"/>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8" name="Google Shape;258;p39" title="Screenshot (25).png"/>
          <p:cNvPicPr preferRelativeResize="0"/>
          <p:nvPr/>
        </p:nvPicPr>
        <p:blipFill>
          <a:blip r:embed="rId3">
            <a:alphaModFix/>
          </a:blip>
          <a:stretch>
            <a:fillRect/>
          </a:stretch>
        </p:blipFill>
        <p:spPr>
          <a:xfrm>
            <a:off x="1550250" y="4026050"/>
            <a:ext cx="2763000" cy="11174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Come ho operato?</a:t>
            </a:r>
            <a:endParaRPr>
              <a:solidFill>
                <a:schemeClr val="accent1"/>
              </a:solidFill>
            </a:endParaRPr>
          </a:p>
        </p:txBody>
      </p:sp>
      <p:sp>
        <p:nvSpPr>
          <p:cNvPr id="264" name="Google Shape;264;p40"/>
          <p:cNvSpPr txBox="1"/>
          <p:nvPr>
            <p:ph idx="1" type="body"/>
          </p:nvPr>
        </p:nvSpPr>
        <p:spPr>
          <a:xfrm>
            <a:off x="143550" y="1191300"/>
            <a:ext cx="6459300" cy="37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u="sng"/>
              <a:t>Modello Utilizzato</a:t>
            </a:r>
            <a:r>
              <a:rPr lang="en"/>
              <a:t>:</a:t>
            </a:r>
            <a:endParaRPr/>
          </a:p>
          <a:p>
            <a:pPr indent="-317500" lvl="0" marL="457200" rtl="0" algn="l">
              <a:spcBef>
                <a:spcPts val="1600"/>
              </a:spcBef>
              <a:spcAft>
                <a:spcPts val="0"/>
              </a:spcAft>
              <a:buSzPts val="1400"/>
              <a:buChar char="●"/>
            </a:pPr>
            <a:r>
              <a:rPr b="1" lang="en"/>
              <a:t>MLPClassifier</a:t>
            </a:r>
            <a:r>
              <a:rPr lang="en"/>
              <a:t> con un solo hidden layer da 128 neuroni, attivazione </a:t>
            </a:r>
            <a:r>
              <a:rPr b="1" lang="en"/>
              <a:t>ReLU</a:t>
            </a:r>
            <a:r>
              <a:rPr lang="en"/>
              <a:t>, ottimizzazione con </a:t>
            </a:r>
            <a:r>
              <a:rPr b="1" lang="en"/>
              <a:t>Adam</a:t>
            </a:r>
            <a:r>
              <a:rPr lang="en"/>
              <a:t>, regolarizzazione L2(</a:t>
            </a:r>
            <a:r>
              <a:rPr b="1" lang="en"/>
              <a:t>alpha=1.0</a:t>
            </a:r>
            <a:r>
              <a:rPr lang="en"/>
              <a:t>), batch size 64, learning rate iniziale 0.001.</a:t>
            </a:r>
            <a:endParaRPr/>
          </a:p>
          <a:p>
            <a:pPr indent="-317500" lvl="0" marL="457200" rtl="0" algn="l">
              <a:spcBef>
                <a:spcPts val="0"/>
              </a:spcBef>
              <a:spcAft>
                <a:spcPts val="0"/>
              </a:spcAft>
              <a:buSzPts val="1400"/>
              <a:buChar char="●"/>
            </a:pPr>
            <a:r>
              <a:rPr lang="en"/>
              <a:t>Impostato warm_start=TRUE e max_iter=1 per poter eseguire l’</a:t>
            </a:r>
            <a:r>
              <a:rPr lang="en"/>
              <a:t>early</a:t>
            </a:r>
            <a:r>
              <a:rPr lang="en"/>
              <a:t> stopping.</a:t>
            </a:r>
            <a:endParaRPr/>
          </a:p>
          <a:p>
            <a:pPr indent="0" lvl="0" marL="0" rtl="0" algn="l">
              <a:spcBef>
                <a:spcPts val="1600"/>
              </a:spcBef>
              <a:spcAft>
                <a:spcPts val="0"/>
              </a:spcAft>
              <a:buNone/>
            </a:pPr>
            <a:r>
              <a:rPr i="1" lang="en" u="sng"/>
              <a:t>Early Stopping</a:t>
            </a:r>
            <a:r>
              <a:rPr lang="en"/>
              <a:t>:</a:t>
            </a:r>
            <a:endParaRPr/>
          </a:p>
          <a:p>
            <a:pPr indent="-317500" lvl="0" marL="457200" rtl="0" algn="l">
              <a:spcBef>
                <a:spcPts val="1600"/>
              </a:spcBef>
              <a:spcAft>
                <a:spcPts val="0"/>
              </a:spcAft>
              <a:buSzPts val="1400"/>
              <a:buChar char="●"/>
            </a:pPr>
            <a:r>
              <a:rPr lang="en"/>
              <a:t>Addestramento per un massimo di </a:t>
            </a:r>
            <a:r>
              <a:rPr b="1" lang="en"/>
              <a:t>100 </a:t>
            </a:r>
            <a:r>
              <a:rPr lang="en"/>
              <a:t>epoche.</a:t>
            </a:r>
            <a:endParaRPr/>
          </a:p>
          <a:p>
            <a:pPr indent="-317500" lvl="0" marL="457200" rtl="0" algn="l">
              <a:spcBef>
                <a:spcPts val="0"/>
              </a:spcBef>
              <a:spcAft>
                <a:spcPts val="0"/>
              </a:spcAft>
              <a:buSzPts val="1400"/>
              <a:buChar char="●"/>
            </a:pPr>
            <a:r>
              <a:rPr lang="en"/>
              <a:t>Interruzione anticipata se la validation accuracy non migliora dopo 10 epoche consecutive (con tolleranza 1e-4).</a:t>
            </a:r>
            <a:endParaRPr/>
          </a:p>
          <a:p>
            <a:pPr indent="0" lvl="0" marL="0" rtl="0" algn="l">
              <a:spcBef>
                <a:spcPts val="1600"/>
              </a:spcBef>
              <a:spcAft>
                <a:spcPts val="0"/>
              </a:spcAft>
              <a:buNone/>
            </a:pPr>
            <a:r>
              <a:rPr i="1" lang="en" u="sng"/>
              <a:t>Valutazione finale</a:t>
            </a:r>
            <a:r>
              <a:rPr lang="en"/>
              <a:t>:</a:t>
            </a:r>
            <a:endParaRPr/>
          </a:p>
          <a:p>
            <a:pPr indent="-317500" lvl="0" marL="457200" rtl="0" algn="l">
              <a:spcBef>
                <a:spcPts val="1600"/>
              </a:spcBef>
              <a:spcAft>
                <a:spcPts val="0"/>
              </a:spcAft>
              <a:buSzPts val="1400"/>
              <a:buChar char="●"/>
            </a:pPr>
            <a:r>
              <a:rPr lang="en"/>
              <a:t>Valutazione con Confusion Matrix e Curva di accuratezza</a:t>
            </a:r>
            <a:endParaRPr/>
          </a:p>
        </p:txBody>
      </p:sp>
      <p:cxnSp>
        <p:nvCxnSpPr>
          <p:cNvPr id="265" name="Google Shape;265;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grpSp>
        <p:nvGrpSpPr>
          <p:cNvPr id="266" name="Google Shape;266;p40"/>
          <p:cNvGrpSpPr/>
          <p:nvPr/>
        </p:nvGrpSpPr>
        <p:grpSpPr>
          <a:xfrm>
            <a:off x="4034521" y="532033"/>
            <a:ext cx="278739" cy="339073"/>
            <a:chOff x="1768821" y="3361108"/>
            <a:chExt cx="278739" cy="339073"/>
          </a:xfrm>
        </p:grpSpPr>
        <p:sp>
          <p:nvSpPr>
            <p:cNvPr id="267" name="Google Shape;267;p40"/>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0"/>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0"/>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0"/>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0"/>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0"/>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0"/>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0"/>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0"/>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0"/>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0"/>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Risultati finali</a:t>
            </a:r>
            <a:endParaRPr/>
          </a:p>
        </p:txBody>
      </p:sp>
      <p:cxnSp>
        <p:nvCxnSpPr>
          <p:cNvPr id="283" name="Google Shape;283;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84" name="Google Shape;284;p41" title="Screenshot (22).png"/>
          <p:cNvPicPr preferRelativeResize="0"/>
          <p:nvPr/>
        </p:nvPicPr>
        <p:blipFill>
          <a:blip r:embed="rId3">
            <a:alphaModFix/>
          </a:blip>
          <a:stretch>
            <a:fillRect/>
          </a:stretch>
        </p:blipFill>
        <p:spPr>
          <a:xfrm>
            <a:off x="532825" y="1182650"/>
            <a:ext cx="3749750" cy="3577425"/>
          </a:xfrm>
          <a:prstGeom prst="rect">
            <a:avLst/>
          </a:prstGeom>
          <a:noFill/>
          <a:ln>
            <a:noFill/>
          </a:ln>
        </p:spPr>
      </p:pic>
      <p:pic>
        <p:nvPicPr>
          <p:cNvPr id="285" name="Google Shape;285;p41" title="Screenshot (23).png"/>
          <p:cNvPicPr preferRelativeResize="0"/>
          <p:nvPr/>
        </p:nvPicPr>
        <p:blipFill>
          <a:blip r:embed="rId4">
            <a:alphaModFix/>
          </a:blip>
          <a:stretch>
            <a:fillRect/>
          </a:stretch>
        </p:blipFill>
        <p:spPr>
          <a:xfrm>
            <a:off x="4983199" y="1182650"/>
            <a:ext cx="4007651" cy="3577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Curva di accuratezza</a:t>
            </a:r>
            <a:endParaRPr/>
          </a:p>
        </p:txBody>
      </p:sp>
      <p:cxnSp>
        <p:nvCxnSpPr>
          <p:cNvPr id="291" name="Google Shape;291;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92" name="Google Shape;292;p42"/>
          <p:cNvSpPr txBox="1"/>
          <p:nvPr>
            <p:ph idx="4294967295" type="body"/>
          </p:nvPr>
        </p:nvSpPr>
        <p:spPr>
          <a:xfrm>
            <a:off x="-4375" y="4326225"/>
            <a:ext cx="4156500" cy="573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lt1"/>
                </a:solidFill>
              </a:rPr>
              <a:t>Prima di abbassare la saturazione</a:t>
            </a:r>
            <a:endParaRPr sz="1200">
              <a:solidFill>
                <a:schemeClr val="lt1"/>
              </a:solidFill>
            </a:endParaRPr>
          </a:p>
        </p:txBody>
      </p:sp>
      <p:sp>
        <p:nvSpPr>
          <p:cNvPr id="293" name="Google Shape;293;p42"/>
          <p:cNvSpPr txBox="1"/>
          <p:nvPr>
            <p:ph idx="4294967295" type="body"/>
          </p:nvPr>
        </p:nvSpPr>
        <p:spPr>
          <a:xfrm>
            <a:off x="4956875" y="1092075"/>
            <a:ext cx="536700" cy="38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1"/>
                </a:solidFill>
              </a:rPr>
              <a:t>Val</a:t>
            </a:r>
            <a:endParaRPr sz="1200">
              <a:solidFill>
                <a:schemeClr val="lt1"/>
              </a:solidFill>
            </a:endParaRPr>
          </a:p>
        </p:txBody>
      </p:sp>
      <p:sp>
        <p:nvSpPr>
          <p:cNvPr id="294" name="Google Shape;294;p42"/>
          <p:cNvSpPr/>
          <p:nvPr/>
        </p:nvSpPr>
        <p:spPr>
          <a:xfrm>
            <a:off x="4788566" y="1200675"/>
            <a:ext cx="168300" cy="16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2"/>
          <p:cNvSpPr txBox="1"/>
          <p:nvPr>
            <p:ph idx="4294967295" type="body"/>
          </p:nvPr>
        </p:nvSpPr>
        <p:spPr>
          <a:xfrm>
            <a:off x="6095591" y="1092075"/>
            <a:ext cx="807300" cy="38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1"/>
                </a:solidFill>
              </a:rPr>
              <a:t>Train</a:t>
            </a:r>
            <a:endParaRPr sz="1200">
              <a:solidFill>
                <a:schemeClr val="lt1"/>
              </a:solidFill>
            </a:endParaRPr>
          </a:p>
        </p:txBody>
      </p:sp>
      <p:sp>
        <p:nvSpPr>
          <p:cNvPr id="296" name="Google Shape;296;p42"/>
          <p:cNvSpPr/>
          <p:nvPr/>
        </p:nvSpPr>
        <p:spPr>
          <a:xfrm>
            <a:off x="5927291" y="1200675"/>
            <a:ext cx="168300" cy="168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42" title="Screenshot (16).png"/>
          <p:cNvPicPr preferRelativeResize="0"/>
          <p:nvPr/>
        </p:nvPicPr>
        <p:blipFill>
          <a:blip r:embed="rId3">
            <a:alphaModFix/>
          </a:blip>
          <a:stretch>
            <a:fillRect/>
          </a:stretch>
        </p:blipFill>
        <p:spPr>
          <a:xfrm>
            <a:off x="358550" y="1538825"/>
            <a:ext cx="3430649" cy="2635000"/>
          </a:xfrm>
          <a:prstGeom prst="rect">
            <a:avLst/>
          </a:prstGeom>
          <a:noFill/>
          <a:ln>
            <a:noFill/>
          </a:ln>
        </p:spPr>
      </p:pic>
      <p:pic>
        <p:nvPicPr>
          <p:cNvPr id="298" name="Google Shape;298;p42" title="Screenshot (24).png"/>
          <p:cNvPicPr preferRelativeResize="0"/>
          <p:nvPr/>
        </p:nvPicPr>
        <p:blipFill>
          <a:blip r:embed="rId4">
            <a:alphaModFix/>
          </a:blip>
          <a:stretch>
            <a:fillRect/>
          </a:stretch>
        </p:blipFill>
        <p:spPr>
          <a:xfrm>
            <a:off x="4687290" y="1538825"/>
            <a:ext cx="3441059" cy="2635000"/>
          </a:xfrm>
          <a:prstGeom prst="rect">
            <a:avLst/>
          </a:prstGeom>
          <a:noFill/>
          <a:ln>
            <a:noFill/>
          </a:ln>
        </p:spPr>
      </p:pic>
      <p:sp>
        <p:nvSpPr>
          <p:cNvPr id="299" name="Google Shape;299;p42"/>
          <p:cNvSpPr txBox="1"/>
          <p:nvPr/>
        </p:nvSpPr>
        <p:spPr>
          <a:xfrm>
            <a:off x="4824650" y="4326225"/>
            <a:ext cx="3349200" cy="3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lt1"/>
                </a:solidFill>
                <a:latin typeface="Montserrat"/>
                <a:ea typeface="Montserrat"/>
                <a:cs typeface="Montserrat"/>
                <a:sym typeface="Montserrat"/>
              </a:rPr>
              <a:t>Dopo aver abbassato</a:t>
            </a:r>
            <a:r>
              <a:rPr lang="en" sz="1200">
                <a:solidFill>
                  <a:schemeClr val="lt1"/>
                </a:solidFill>
                <a:latin typeface="Montserrat"/>
                <a:ea typeface="Montserrat"/>
                <a:cs typeface="Montserrat"/>
                <a:sym typeface="Montserrat"/>
              </a:rPr>
              <a:t> la saturazione</a:t>
            </a:r>
            <a:endParaRPr sz="1800">
              <a:solidFill>
                <a:schemeClr val="dk2"/>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